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aBf2oAdcD20aKuNE5Vx2Dbzjz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howGuides="1">
      <p:cViewPr varScale="1">
        <p:scale>
          <a:sx n="100" d="100"/>
          <a:sy n="100" d="100"/>
        </p:scale>
        <p:origin x="9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pwd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paths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directory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which</a:t>
            </a:r>
            <a:endParaRPr/>
          </a:p>
        </p:txBody>
      </p:sp>
      <p:sp>
        <p:nvSpPr>
          <p:cNvPr id="175" name="Google Shape;17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2847dec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32847dec7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132847dec7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cd ls pwd PATH .. .</a:t>
            </a:r>
            <a:endParaRPr/>
          </a:p>
        </p:txBody>
      </p:sp>
      <p:sp>
        <p:nvSpPr>
          <p:cNvPr id="129" name="Google Shape;12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What is LINUX?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LINUX is an operating system (OS)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software that communicates with hardware, allows other programs to be run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schedules tasks, allocates memory, communicates with network, security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Other OS you may be familiar with: Windows, IOS, Android, macOS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LINUX is named after its creator Linus Torvalds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Free operating system first distributed in 1991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Close relationship with UNIX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"/>
    </mc:Choice>
    <mc:Fallback>
      <p:transition spd="slow" advTm="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Architecture of the System</a:t>
            </a:r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Hardware layer − peripheral devices (RAM/ HDD/ CPU)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Kernel − core component of Operating System, interacts directly with hardware, provides low level services to upper layer components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Shell − takes commands from the user and executes kernel's functions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Utilities − Utility programs that provide the user most of the functionalities of an operating systems</a:t>
            </a:r>
            <a:endParaRPr/>
          </a:p>
          <a:p>
            <a:pPr marL="22860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User Interface Options</a:t>
            </a:r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command line interface (CLI) 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directly typing commands and viewing text content in shell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graphical user interface (GUI)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anything that pops up as a separate window with buttons, drop down menus, custom visualizations etc.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this is what you are accustomed to seeing!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GUI – Graphical User Interface</a:t>
            </a:r>
            <a:endParaRPr/>
          </a:p>
        </p:txBody>
      </p:sp>
      <p:pic>
        <p:nvPicPr>
          <p:cNvPr id="155" name="Google Shape;155;p14" descr="Graphical user interface, text, webs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9457" y="1460664"/>
            <a:ext cx="8573086" cy="485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Shell (command line interface, CLI)</a:t>
            </a:r>
            <a:endParaRPr/>
          </a:p>
        </p:txBody>
      </p:sp>
      <p:pic>
        <p:nvPicPr>
          <p:cNvPr id="161" name="Google Shape;161;p10" descr="Graphical user interface, text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7556" y="1308361"/>
            <a:ext cx="10515600" cy="374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/>
          <p:nvPr/>
        </p:nvSpPr>
        <p:spPr>
          <a:xfrm>
            <a:off x="4403766" y="1331447"/>
            <a:ext cx="1983180" cy="30668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137556" y="1585571"/>
            <a:ext cx="2843151" cy="30668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0" descr="A screenshot of a computer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637468"/>
            <a:ext cx="11080147" cy="336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CLI – Command Line Interface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71" name="Google Shape;171;p15" descr="screenshot_01.jpg"/>
          <p:cNvPicPr preferRelativeResize="0"/>
          <p:nvPr/>
        </p:nvPicPr>
        <p:blipFill rotWithShape="1">
          <a:blip r:embed="rId3">
            <a:alphaModFix/>
          </a:blip>
          <a:srcRect t="3503"/>
          <a:stretch/>
        </p:blipFill>
        <p:spPr>
          <a:xfrm>
            <a:off x="0" y="1424493"/>
            <a:ext cx="12192000" cy="7357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78" name="Google Shape;178;p8" descr="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/>
          <p:nvPr/>
        </p:nvSpPr>
        <p:spPr>
          <a:xfrm>
            <a:off x="0" y="-109825"/>
            <a:ext cx="19679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Why Do We Use Linux</a:t>
            </a:r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Costless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Stable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Reliable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Extremely powerful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Highly Secure </a:t>
            </a:r>
            <a:endParaRPr/>
          </a:p>
          <a:p>
            <a:pPr marL="22860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Trade-offs</a:t>
            </a:r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5257800" cy="497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u="sng"/>
              <a:t>Weaknesses</a:t>
            </a:r>
            <a:endParaRPr/>
          </a:p>
          <a:p>
            <a:pPr marL="457200" lvl="1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Command line shell is “hostile”</a:t>
            </a:r>
            <a:endParaRPr/>
          </a:p>
          <a:p>
            <a:pPr marL="457200" lvl="1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Need to understand main design features</a:t>
            </a:r>
            <a:endParaRPr/>
          </a:p>
          <a:p>
            <a:pPr marL="457200" lvl="1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Richness of utilities</a:t>
            </a:r>
            <a:endParaRPr/>
          </a:p>
          <a:p>
            <a:pPr marL="457200" lvl="1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Does EXACTLY what you ask </a:t>
            </a:r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body" idx="2"/>
          </p:nvPr>
        </p:nvSpPr>
        <p:spPr>
          <a:xfrm>
            <a:off x="6096000" y="1690688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u="sng"/>
              <a:t>Strengths</a:t>
            </a:r>
            <a:endParaRPr/>
          </a:p>
          <a:p>
            <a:pPr marL="457200" lvl="1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Full multitasking</a:t>
            </a:r>
            <a:endParaRPr/>
          </a:p>
          <a:p>
            <a:pPr marL="457200" lvl="1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Access controls and security</a:t>
            </a:r>
            <a:endParaRPr/>
          </a:p>
          <a:p>
            <a:pPr marL="457200" lvl="1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Richness of utilities</a:t>
            </a:r>
            <a:endParaRPr/>
          </a:p>
          <a:p>
            <a:pPr marL="457200" lvl="1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Everything is a file</a:t>
            </a:r>
            <a:endParaRPr/>
          </a:p>
          <a:p>
            <a:pPr marL="457200" lvl="1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Does EXACTLY what you ask </a:t>
            </a:r>
            <a:endParaRPr/>
          </a:p>
          <a:p>
            <a:pPr marL="457200" lvl="1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Uses of Linux</a:t>
            </a:r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DoD, education, banking, government agencies, </a:t>
            </a:r>
            <a:r>
              <a:rPr lang="en-US" b="1"/>
              <a:t>all of your devices</a:t>
            </a:r>
            <a:r>
              <a:rPr lang="en-US"/>
              <a:t>…Android,IOS, routers, air traffic control, smart appliances, game design 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supercomputing</a:t>
            </a:r>
            <a:endParaRPr/>
          </a:p>
          <a:p>
            <a:pPr marL="22860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HPC = high performance computing</a:t>
            </a: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Often in bioinformatics we deal with very large amounts of data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Need lots of computing power and the ability to run processes in parallel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splitting a job up over many compute nodes vs sequentially hitting the same node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Desktop computers are not capable of handling large bioinformatic datasets or would take too long at full capacity to complete a job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Supercomputers can complete tasks in a fraction of the time it would take to do the same thing on your laptop…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Basic Features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Portable</a:t>
            </a:r>
            <a:r>
              <a:rPr lang="en-US"/>
              <a:t> − software works on different hardware in the same way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Open Source </a:t>
            </a:r>
            <a:r>
              <a:rPr lang="en-US"/>
              <a:t>− source code is freely available, community based development project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Secure</a:t>
            </a:r>
            <a:r>
              <a:rPr lang="en-US"/>
              <a:t> − authentication features like password protection, controlled access to files, encryption of data</a:t>
            </a:r>
            <a:endParaRPr/>
          </a:p>
          <a:p>
            <a:pPr marL="22860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 descr="Tabl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83692" y="-45871"/>
            <a:ext cx="10424615" cy="6949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Ways to Get Linux</a:t>
            </a:r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966000" y="3101292"/>
            <a:ext cx="10260000" cy="1800003"/>
            <a:chOff x="127800" y="1275667"/>
            <a:chExt cx="10260000" cy="1800003"/>
          </a:xfrm>
        </p:grpSpPr>
        <p:sp>
          <p:nvSpPr>
            <p:cNvPr id="216" name="Google Shape;216;p21"/>
            <p:cNvSpPr/>
            <p:nvPr/>
          </p:nvSpPr>
          <p:spPr>
            <a:xfrm>
              <a:off x="622800" y="1275667"/>
              <a:ext cx="810000" cy="81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2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1"/>
            <p:cNvSpPr txBox="1"/>
            <p:nvPr/>
          </p:nvSpPr>
          <p:spPr>
            <a:xfrm>
              <a:off x="12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Full download, overwrite your existing 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2737800" y="1275667"/>
              <a:ext cx="810000" cy="81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2242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1"/>
            <p:cNvSpPr txBox="1"/>
            <p:nvPr/>
          </p:nvSpPr>
          <p:spPr>
            <a:xfrm>
              <a:off x="2242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4852800" y="1275667"/>
              <a:ext cx="810000" cy="81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435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1"/>
            <p:cNvSpPr txBox="1"/>
            <p:nvPr/>
          </p:nvSpPr>
          <p:spPr>
            <a:xfrm>
              <a:off x="435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Virtual Machine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6967800" y="1275667"/>
              <a:ext cx="810000" cy="81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6472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1"/>
            <p:cNvSpPr txBox="1"/>
            <p:nvPr/>
          </p:nvSpPr>
          <p:spPr>
            <a:xfrm>
              <a:off x="6472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bootable USB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9082800" y="1275667"/>
              <a:ext cx="810000" cy="810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858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1"/>
            <p:cNvSpPr txBox="1"/>
            <p:nvPr/>
          </p:nvSpPr>
          <p:spPr>
            <a:xfrm>
              <a:off x="8587800" y="2355670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Role of LINUX in our bootcamp</a:t>
            </a:r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Server we connect to runs Ubuntu Server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 properly interface with a remote linux machine we must use a </a:t>
            </a:r>
            <a:r>
              <a:rPr lang="en-US" b="1"/>
              <a:t>terminal </a:t>
            </a:r>
            <a:r>
              <a:rPr lang="en-US"/>
              <a:t>on our local machines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Files can be uploaded/downloaded via command line (scp), using a file transfer program (like Cyberduck), or by accessing a shared network drive from your computer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2847dec77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Practice logging into server…</a:t>
            </a:r>
            <a:endParaRPr/>
          </a:p>
        </p:txBody>
      </p:sp>
      <p:sp>
        <p:nvSpPr>
          <p:cNvPr id="243" name="Google Shape;243;g132847dec77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$ </a:t>
            </a:r>
            <a:r>
              <a:rPr lang="en-US" b="1">
                <a:solidFill>
                  <a:srgbClr val="FF0000"/>
                </a:solidFill>
              </a:rPr>
              <a:t> ssh</a:t>
            </a:r>
            <a:r>
              <a:rPr lang="en-US" b="1">
                <a:solidFill>
                  <a:srgbClr val="FF0000"/>
                </a:solidFill>
                <a:highlight>
                  <a:srgbClr val="FF9900"/>
                </a:highlight>
              </a:rPr>
              <a:t>  </a:t>
            </a:r>
            <a:r>
              <a:rPr lang="en-US">
                <a:solidFill>
                  <a:srgbClr val="FF0000"/>
                </a:solidFill>
              </a:rPr>
              <a:t>username@10.217.2.5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4" name="Google Shape;244;g132847dec77_0_0"/>
          <p:cNvSpPr txBox="1"/>
          <p:nvPr/>
        </p:nvSpPr>
        <p:spPr>
          <a:xfrm>
            <a:off x="838200" y="2982225"/>
            <a:ext cx="6684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$	  = command prompt</a:t>
            </a:r>
            <a:endParaRPr sz="26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highlight>
                  <a:srgbClr val="FF9900"/>
                </a:highlight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600" b="0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single space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lang="en-US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things you should type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01" name="Google Shape;101;p3" descr="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55736"/>
            <a:ext cx="12192000" cy="67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08245" y="-121020"/>
            <a:ext cx="9775510" cy="710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-50007" y="6332689"/>
            <a:ext cx="136445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By Eraserhead1, Infinity0, Sav_vas - Levenez Unix History Diagram, Information on the history of IBM&amp;#039;s AIX on ibm.com, CC BY-SA 3.0, https://commons.wikimedia.org/w/index.php?curid=1801948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Open Source</a:t>
            </a: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are different “open source” licenses out there that dictate how software can be used, changed, distributed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 source software licenses promote collaboration and sharing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permit modifications to source code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people incorporate changes into their own projects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sharing is built into the philosophy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sometimes free of charge, free and open source (FOSS)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contrast with proprietary software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lack of transparency, high monetary cost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The Unix Philosophy</a:t>
            </a:r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Minimalist and modular design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 programs that do one thing and do it well.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 programs to work together.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 programs to handle text streams, because that is a universal interface.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Defining Features of UNIX/LINUX</a:t>
            </a: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Components: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unified </a:t>
            </a:r>
            <a:r>
              <a:rPr lang="en-US" u="sng"/>
              <a:t>filesystem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/>
              <a:t>Inter-process communication</a:t>
            </a:r>
            <a:r>
              <a:rPr lang="en-US"/>
              <a:t> mechanism known as “pipes”</a:t>
            </a:r>
            <a:endParaRPr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/>
              <a:t>Shell scripting</a:t>
            </a:r>
            <a:r>
              <a:rPr lang="en-US"/>
              <a:t> and command language is used to combine tools to perform complex workflows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Pipes</a:t>
            </a: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of “</a:t>
            </a:r>
            <a:r>
              <a:rPr lang="en-US" b="1"/>
              <a:t>|</a:t>
            </a:r>
            <a:r>
              <a:rPr lang="en-US"/>
              <a:t>” character to pass information from one program output straight into another program…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Takes whatever is being sent to </a:t>
            </a:r>
            <a:r>
              <a:rPr lang="en-US" u="sng"/>
              <a:t>standard out </a:t>
            </a:r>
            <a:r>
              <a:rPr lang="en-US"/>
              <a:t>(the screen) and passes it onto the next process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is like an assembly line and can be used for an infinite number of everyday things…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39044" y="183561"/>
            <a:ext cx="5913911" cy="6490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Microsoft Macintosh PowerPoint</Application>
  <PresentationFormat>Widescreen</PresentationFormat>
  <Paragraphs>106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What is LINUX?</vt:lpstr>
      <vt:lpstr>Basic Features</vt:lpstr>
      <vt:lpstr>PowerPoint Presentation</vt:lpstr>
      <vt:lpstr>PowerPoint Presentation</vt:lpstr>
      <vt:lpstr>Open Source</vt:lpstr>
      <vt:lpstr>The Unix Philosophy</vt:lpstr>
      <vt:lpstr>Defining Features of UNIX/LINUX</vt:lpstr>
      <vt:lpstr>Pipes</vt:lpstr>
      <vt:lpstr>PowerPoint Presentation</vt:lpstr>
      <vt:lpstr>Architecture of the System</vt:lpstr>
      <vt:lpstr>User Interface Options</vt:lpstr>
      <vt:lpstr>GUI – Graphical User Interface</vt:lpstr>
      <vt:lpstr>Shell (command line interface, CLI)</vt:lpstr>
      <vt:lpstr>CLI – Command Line Interface</vt:lpstr>
      <vt:lpstr>PowerPoint Presentation</vt:lpstr>
      <vt:lpstr>Why Do We Use Linux</vt:lpstr>
      <vt:lpstr>Trade-offs</vt:lpstr>
      <vt:lpstr>Uses of Linux</vt:lpstr>
      <vt:lpstr>HPC = high performance computing</vt:lpstr>
      <vt:lpstr>PowerPoint Presentation</vt:lpstr>
      <vt:lpstr>Ways to Get Linux</vt:lpstr>
      <vt:lpstr>Role of LINUX in our bootcamp</vt:lpstr>
      <vt:lpstr>Practice logging into server…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LINUX?</dc:title>
  <dc:creator>Nicole Garrison</dc:creator>
  <cp:lastModifiedBy>Nicole Garrison</cp:lastModifiedBy>
  <cp:revision>1</cp:revision>
  <dcterms:created xsi:type="dcterms:W3CDTF">2021-07-04T19:45:53Z</dcterms:created>
  <dcterms:modified xsi:type="dcterms:W3CDTF">2023-06-07T12:58:32Z</dcterms:modified>
</cp:coreProperties>
</file>